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339" r:id="rId3"/>
    <p:sldId id="359" r:id="rId4"/>
    <p:sldId id="356" r:id="rId5"/>
    <p:sldId id="358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340" r:id="rId33"/>
    <p:sldId id="341" r:id="rId34"/>
    <p:sldId id="342" r:id="rId35"/>
    <p:sldId id="357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5" r:id="rId62"/>
    <p:sldId id="326" r:id="rId63"/>
    <p:sldId id="328" r:id="rId64"/>
    <p:sldId id="331" r:id="rId65"/>
    <p:sldId id="332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>
      <p:cViewPr varScale="1">
        <p:scale>
          <a:sx n="71" d="100"/>
          <a:sy n="71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health.clevelandclinic.org/dark-milk-or-white-which-chocolate-is-best-for-your-heart/" TargetMode="External"/><Relationship Id="rId4" Type="http://schemas.openxmlformats.org/officeDocument/2006/relationships/hyperlink" Target="https://aefis.wisc.edu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 / 319]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Follow-up courses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400, 537, 564, 640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/ PM office hours: Wednesday Dec 15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Additional instructor office hours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past exam question papers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15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All are welcome to attend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002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3004800" cy="975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718665" y="6556791"/>
            <a:ext cx="3893017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/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evaluations</a:t>
            </a:r>
          </a:p>
        </p:txBody>
      </p:sp>
      <p:pic>
        <p:nvPicPr>
          <p:cNvPr id="1026" name="Picture 2" descr="Which Chocolate is Best for Your Heart? – Cleveland Clinic">
            <a:extLst>
              <a:ext uri="{FF2B5EF4-FFF2-40B4-BE49-F238E27FC236}">
                <a16:creationId xmlns:a16="http://schemas.microsoft.com/office/drawing/2014/main" id="{06D10E26-7161-9847-854C-E9F8E17A0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r="42441" b="2"/>
          <a:stretch/>
        </p:blipFill>
        <p:spPr bwMode="auto">
          <a:xfrm>
            <a:off x="718665" y="526677"/>
            <a:ext cx="3963987" cy="57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FFAD3-EA91-3846-A5F8-C3DDB057E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569"/>
          <a:stretch/>
        </p:blipFill>
        <p:spPr>
          <a:xfrm>
            <a:off x="5033966" y="526677"/>
            <a:ext cx="7252166" cy="5761438"/>
          </a:xfrm>
          <a:prstGeom prst="rect">
            <a:avLst/>
          </a:pr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0520" y="6756640"/>
            <a:ext cx="0" cy="19507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5112551" y="7076744"/>
            <a:ext cx="7173581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value student feedback greatly</a:t>
            </a: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Please bring a smile to your instructors' face by spending a few minutes to fill out evals 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</a:t>
            </a: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Login to </a:t>
            </a:r>
            <a:r>
              <a:rPr lang="en-US" sz="2100" kern="1200" dirty="0">
                <a:solidFill>
                  <a:schemeClr val="accent5"/>
                </a:solidFill>
                <a:latin typeface="+mn-lt"/>
                <a:ea typeface="+mn-ea"/>
                <a:cs typeface="+mn-cs"/>
                <a:sym typeface="Wingdings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https://aefis.wisc.edu/</a:t>
            </a:r>
            <a:r>
              <a:rPr lang="en-US" sz="2100" kern="1200" dirty="0">
                <a:solidFill>
                  <a:schemeClr val="accent5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Find the CS220 / CS319 lecture and please provide feedback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endParaRPr lang="en-US" sz="21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</a:pP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D0A6-0313-2E4A-84E9-183CCEFBD5C3}"/>
              </a:ext>
            </a:extLst>
          </p:cNvPr>
          <p:cNvSpPr txBox="1"/>
          <p:nvPr/>
        </p:nvSpPr>
        <p:spPr>
          <a:xfrm>
            <a:off x="718664" y="6356530"/>
            <a:ext cx="389301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https://health.clevelandclinic.org/dark-milk-or-white-which-chocolate-is-best-for-your-heart/</a:t>
            </a:r>
            <a:r>
              <a:rPr lang="en-US" sz="100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Series(["rock", "rock", "paper",</a:t>
            </a:r>
            <a:br>
              <a:rPr dirty="0"/>
            </a:br>
            <a:r>
              <a:rPr dirty="0"/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391983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75" name="Thinking, Fast and Slow…"/>
          <p:cNvSpPr txBox="1"/>
          <p:nvPr/>
        </p:nvSpPr>
        <p:spPr>
          <a:xfrm>
            <a:off x="1304222" y="6529816"/>
            <a:ext cx="42720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Fluent Python: Clear, Concise,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and Effective Programming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dirty="0"/>
              <a:t>Luciano </a:t>
            </a:r>
            <a:r>
              <a:rPr lang="en-US" dirty="0" err="1"/>
              <a:t>Ramalho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80AB-32C2-E14B-8C46-20E08741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3" y="1929292"/>
            <a:ext cx="3441700" cy="4546600"/>
          </a:xfrm>
          <a:prstGeom prst="rect">
            <a:avLst/>
          </a:prstGeom>
        </p:spPr>
      </p:pic>
      <p:sp>
        <p:nvSpPr>
          <p:cNvPr id="12" name="Thinking, Fast and Slow…">
            <a:extLst>
              <a:ext uri="{FF2B5EF4-FFF2-40B4-BE49-F238E27FC236}">
                <a16:creationId xmlns:a16="http://schemas.microsoft.com/office/drawing/2014/main" id="{8432389C-0715-5B4E-A184-50B54B64D078}"/>
              </a:ext>
            </a:extLst>
          </p:cNvPr>
          <p:cNvSpPr txBox="1"/>
          <p:nvPr/>
        </p:nvSpPr>
        <p:spPr>
          <a:xfrm>
            <a:off x="7428578" y="6529816"/>
            <a:ext cx="403636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Think Python: How to Think </a:t>
            </a:r>
          </a:p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rPr lang="en-US" dirty="0"/>
              <a:t>Like a Computer Scientist</a:t>
            </a:r>
          </a:p>
          <a:p>
            <a:pPr>
              <a:defRPr b="0"/>
            </a:pPr>
            <a:r>
              <a:rPr dirty="0"/>
              <a:t>by </a:t>
            </a:r>
            <a:r>
              <a:rPr lang="en-US" b="0" dirty="0"/>
              <a:t>Allen B. Downey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823AC-0A77-4040-BA19-665B70EC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08" y="1961042"/>
            <a:ext cx="3416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7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</a:t>
            </a: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sort_index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()</a:t>
            </a:r>
            <a:r>
              <a:rPr dirty="0"/>
              <a:t>.</a:t>
            </a:r>
            <a:r>
              <a:rPr dirty="0" err="1"/>
              <a:t>plot.bar</a:t>
            </a:r>
            <a:r>
              <a:rPr dirty="0"/>
              <a:t>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 dirty="0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 dirty="0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 dirty="0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 dirty="0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273641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reading</a:t>
            </a:r>
            <a:endParaRPr dirty="0"/>
          </a:p>
        </p:txBody>
      </p:sp>
      <p:sp>
        <p:nvSpPr>
          <p:cNvPr id="11" name="Languages learned…">
            <a:extLst>
              <a:ext uri="{FF2B5EF4-FFF2-40B4-BE49-F238E27FC236}">
                <a16:creationId xmlns:a16="http://schemas.microsoft.com/office/drawing/2014/main" id="{918C2C30-D9C8-824C-9EFA-33DE04A58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1582037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Data analysis: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Data Action: Using Data for Public Good by Sarah Williams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SQL: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Learning SQL: Generate, Manipulate, and Retrieve Data by Alan Beaulieu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SQL Cookbook by Anthony Molinaro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>
                <a:sym typeface="Wingdings" pitchFamily="2" charset="2"/>
              </a:rPr>
              <a:t>Visualization: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>
                <a:sym typeface="Wingdings" pitchFamily="2" charset="2"/>
              </a:rPr>
              <a:t>The Visual Display of Quantitative Information by Edward R. Tufte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r>
              <a:rPr lang="en-US" sz="2800" b="1" dirty="0"/>
              <a:t>Statistics: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Thinking, Fast and Slow by Daniel Kahneman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The Signal and the Noise by Nate Silver 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800" dirty="0"/>
              <a:t>Statistics Done Wrong by Alex Reinhart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Tx/>
              <a:buNone/>
            </a:pPr>
            <a:endParaRPr lang="en-US" sz="2800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sz="28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Series([0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rPr dirty="0"/>
              <a:t>, 0, 1, 8, 9, 9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rPr dirty="0"/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s.value_counts</a:t>
            </a:r>
            <a:r>
              <a:rPr dirty="0"/>
              <a:t>().</a:t>
            </a:r>
            <a:r>
              <a:rPr dirty="0" err="1"/>
              <a:t>sort_index</a:t>
            </a:r>
            <a:r>
              <a:rPr dirty="0"/>
              <a:t>().</a:t>
            </a:r>
            <a:r>
              <a:rPr dirty="0" err="1"/>
              <a:t>plot.bar</a:t>
            </a:r>
            <a:r>
              <a:rPr dirty="0"/>
              <a:t>()</a:t>
            </a:r>
            <a:br>
              <a:rPr strike="noStrike" dirty="0"/>
            </a:br>
            <a:r>
              <a:rPr strike="noStrike" dirty="0" err="1"/>
              <a:t>s.plot.hist</a:t>
            </a:r>
            <a:r>
              <a:rPr strike="noStrike" dirty="0"/>
              <a:t>(</a:t>
            </a:r>
            <a:r>
              <a:rPr strike="noStrike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 dirty="0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choice,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</a:t>
            </a:r>
            <a:r>
              <a:rPr dirty="0" err="1"/>
              <a:t>numpy</a:t>
            </a:r>
            <a:r>
              <a:rPr dirty="0"/>
              <a:t>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Series(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s.plot.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2658</Words>
  <Application>Microsoft Macintosh PowerPoint</Application>
  <PresentationFormat>Custom</PresentationFormat>
  <Paragraphs>522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Courier</vt:lpstr>
      <vt:lpstr>Courier New</vt:lpstr>
      <vt:lpstr>Gill Sans</vt:lpstr>
      <vt:lpstr>Gill Sans Light</vt:lpstr>
      <vt:lpstr>Gill Sans SemiBold</vt:lpstr>
      <vt:lpstr>Times Roman</vt:lpstr>
      <vt:lpstr>Tw Cen MT</vt:lpstr>
      <vt:lpstr>White</vt:lpstr>
      <vt:lpstr>[220 / 319] Randomness</vt:lpstr>
      <vt:lpstr>Announcements</vt:lpstr>
      <vt:lpstr>Final exam</vt:lpstr>
      <vt:lpstr>Course evaluations</vt:lpstr>
      <vt:lpstr>Recommended reading</vt:lpstr>
      <vt:lpstr>Recommended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Outline</vt:lpstr>
      <vt:lpstr>normal</vt:lpstr>
      <vt:lpstr>normal</vt:lpstr>
      <vt:lpstr>normal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39</cp:revision>
  <dcterms:modified xsi:type="dcterms:W3CDTF">2021-12-13T20:39:59Z</dcterms:modified>
</cp:coreProperties>
</file>